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rick Lanier" initials="PL" lastIdx="1" clrIdx="0">
    <p:extLst>
      <p:ext uri="{19B8F6BF-5375-455C-9EA6-DF929625EA0E}">
        <p15:presenceInfo xmlns:p15="http://schemas.microsoft.com/office/powerpoint/2012/main" userId="3edee482af5bd73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303853-1B52-4F8A-8740-9E40D96FDD93}" v="2" dt="2026-02-12T23:04:01.8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k Lanier" userId="3edee482af5bd739" providerId="LiveId" clId="{114AB29B-FEC8-4DAF-AB93-2C92EA20AA2A}"/>
    <pc:docChg chg="custSel modSld">
      <pc:chgData name="Patrick Lanier" userId="3edee482af5bd739" providerId="LiveId" clId="{114AB29B-FEC8-4DAF-AB93-2C92EA20AA2A}" dt="2026-02-12T23:05:38.791" v="246" actId="122"/>
      <pc:docMkLst>
        <pc:docMk/>
      </pc:docMkLst>
      <pc:sldChg chg="modSp mod">
        <pc:chgData name="Patrick Lanier" userId="3edee482af5bd739" providerId="LiveId" clId="{114AB29B-FEC8-4DAF-AB93-2C92EA20AA2A}" dt="2026-02-12T23:05:38.791" v="246" actId="122"/>
        <pc:sldMkLst>
          <pc:docMk/>
          <pc:sldMk cId="2674647070" sldId="256"/>
        </pc:sldMkLst>
        <pc:spChg chg="mod">
          <ac:chgData name="Patrick Lanier" userId="3edee482af5bd739" providerId="LiveId" clId="{114AB29B-FEC8-4DAF-AB93-2C92EA20AA2A}" dt="2026-02-12T23:05:38.791" v="246" actId="122"/>
          <ac:spMkLst>
            <pc:docMk/>
            <pc:sldMk cId="2674647070" sldId="256"/>
            <ac:spMk id="3" creationId="{4F7EDF58-4863-432D-AA83-47915DC10A64}"/>
          </ac:spMkLst>
        </pc:spChg>
      </pc:sldChg>
      <pc:sldChg chg="modSp mod">
        <pc:chgData name="Patrick Lanier" userId="3edee482af5bd739" providerId="LiveId" clId="{114AB29B-FEC8-4DAF-AB93-2C92EA20AA2A}" dt="2026-02-12T23:04:05.108" v="209" actId="20577"/>
        <pc:sldMkLst>
          <pc:docMk/>
          <pc:sldMk cId="1711479038" sldId="258"/>
        </pc:sldMkLst>
        <pc:spChg chg="mod">
          <ac:chgData name="Patrick Lanier" userId="3edee482af5bd739" providerId="LiveId" clId="{114AB29B-FEC8-4DAF-AB93-2C92EA20AA2A}" dt="2026-02-12T23:04:05.108" v="209" actId="20577"/>
          <ac:spMkLst>
            <pc:docMk/>
            <pc:sldMk cId="1711479038" sldId="258"/>
            <ac:spMk id="3" creationId="{9A7F6598-EBED-4E5E-8B26-1FB9772222C9}"/>
          </ac:spMkLst>
        </pc:spChg>
      </pc:sldChg>
      <pc:sldChg chg="modSp mod">
        <pc:chgData name="Patrick Lanier" userId="3edee482af5bd739" providerId="LiveId" clId="{114AB29B-FEC8-4DAF-AB93-2C92EA20AA2A}" dt="2026-02-12T23:04:55.419" v="219" actId="20577"/>
        <pc:sldMkLst>
          <pc:docMk/>
          <pc:sldMk cId="892731603" sldId="260"/>
        </pc:sldMkLst>
        <pc:spChg chg="mod">
          <ac:chgData name="Patrick Lanier" userId="3edee482af5bd739" providerId="LiveId" clId="{114AB29B-FEC8-4DAF-AB93-2C92EA20AA2A}" dt="2026-02-12T23:04:55.419" v="219" actId="20577"/>
          <ac:spMkLst>
            <pc:docMk/>
            <pc:sldMk cId="892731603" sldId="260"/>
            <ac:spMk id="3" creationId="{9A7F6598-EBED-4E5E-8B26-1FB9772222C9}"/>
          </ac:spMkLst>
        </pc:spChg>
      </pc:sldChg>
      <pc:sldChg chg="modSp mod">
        <pc:chgData name="Patrick Lanier" userId="3edee482af5bd739" providerId="LiveId" clId="{114AB29B-FEC8-4DAF-AB93-2C92EA20AA2A}" dt="2026-02-12T23:04:38.812" v="211" actId="20577"/>
        <pc:sldMkLst>
          <pc:docMk/>
          <pc:sldMk cId="1022442368" sldId="263"/>
        </pc:sldMkLst>
        <pc:spChg chg="mod">
          <ac:chgData name="Patrick Lanier" userId="3edee482af5bd739" providerId="LiveId" clId="{114AB29B-FEC8-4DAF-AB93-2C92EA20AA2A}" dt="2026-02-12T23:04:38.812" v="211" actId="20577"/>
          <ac:spMkLst>
            <pc:docMk/>
            <pc:sldMk cId="1022442368" sldId="263"/>
            <ac:spMk id="3" creationId="{9A7F6598-EBED-4E5E-8B26-1FB9772222C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F5B92-8814-45F2-BA2E-7F776B16A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5323EB-8E5D-4F62-9E48-26E0EECB42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93C6A1-9AFF-4269-92B3-04F5EE8F3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A797-E82B-4E1D-A03E-EE028AE2E9FC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FB50A3-E84A-49DA-A742-E08C54648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F733D5-A702-43E3-862A-FD006EEF8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CC7E-960C-4DAB-9856-9F9DCE14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305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884E1-DED9-4FD8-94DD-F3F62A7C7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73DC6E-9BD4-4C5D-B662-278937F502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9AAE1A-3A83-4872-8FC2-465202085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A797-E82B-4E1D-A03E-EE028AE2E9FC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64AA7-2716-4416-AE07-A2104C5D1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190E9-6F05-463A-9613-17E1E9BC1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CC7E-960C-4DAB-9856-9F9DCE14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702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27A349-C10C-4C75-A692-03498A4C5E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13A646-9255-4A3C-97E6-57BB1FAFA1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42A265-C94A-4650-BD2D-CC1192C29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A797-E82B-4E1D-A03E-EE028AE2E9FC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0B9E6A-4A04-41AD-AC8C-3A61508C7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9BB20-E32B-4D1C-965C-0DDEB5ADA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CC7E-960C-4DAB-9856-9F9DCE14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27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BF4AD-C061-4BEC-AD22-EC6EAB9F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4177C-E4D2-4AA1-BAA7-DC20323B81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01967-450C-4210-AACD-716028E2B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A797-E82B-4E1D-A03E-EE028AE2E9FC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444F3-33EB-41E4-AE95-52AC5FD40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ED8EED-1DD1-4495-B057-87D8CAA0F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CC7E-960C-4DAB-9856-9F9DCE14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482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658B5-4642-4519-B182-F41BCBB3D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2A177B-8501-4709-B9F6-E930F7CEB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1C6ED-793A-464D-8516-7B5948F63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A797-E82B-4E1D-A03E-EE028AE2E9FC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AB8843-FA7A-46CB-BDFE-FA1A89671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6BFE18-26B4-460D-A20D-2F864E94B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CC7E-960C-4DAB-9856-9F9DCE14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95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E0157-D24B-40AF-86E1-FB600E580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548C9-2C1C-4DE7-B79F-2A227585D6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8F9C89-5D8B-4D46-9C67-70C969DE32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99F0BC-B28E-47AA-B740-A678D2242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A797-E82B-4E1D-A03E-EE028AE2E9FC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5129A0-6935-48E8-B685-96F804363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81E3F-9771-4E96-96DD-90507FD8F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CC7E-960C-4DAB-9856-9F9DCE14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149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B04A6-F7DC-48FC-B04A-4BAA80D94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C5F1F1-9984-40C5-AFD4-745A23988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C9A7E3-A369-415B-925D-B23C4D75F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B9882E-15CD-4A63-B9A3-2357881595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ECBF5F-5665-425C-999C-3559E18965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727262-AC26-4363-9100-5979A81BD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A797-E82B-4E1D-A03E-EE028AE2E9FC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A41AC4-9600-434B-BB08-5434E678A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10BF25-9896-44AA-8FF6-D04DE277A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CC7E-960C-4DAB-9856-9F9DCE14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469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80F6A-46D1-4EE0-BE9E-00152BF17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C11337-C4FD-46CF-A0CD-558A3A9E8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A797-E82B-4E1D-A03E-EE028AE2E9FC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B15A87-624A-4FFB-B5C6-73E722D40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761F7B-0D0F-4A3B-991F-D46098C0C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CC7E-960C-4DAB-9856-9F9DCE14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984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FC84F-40D5-4BB2-AA25-7EAC9375E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A797-E82B-4E1D-A03E-EE028AE2E9FC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E4B506-CB60-44CC-960D-14A5FA3A1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466A6E-D2B4-48E6-83DA-B704A2BD9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CC7E-960C-4DAB-9856-9F9DCE14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413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D2DD3-08B5-451A-8C12-9CDF249D5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E5B8D-24B9-4947-A14C-1E86BE208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D98AB3-EEE2-44FA-97EB-7147FF1508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0F299E-281B-4244-93DC-99D839490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A797-E82B-4E1D-A03E-EE028AE2E9FC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F3BEE3-E285-44D4-9918-46F7EF386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BCB3E0-CF1E-4E25-BA0B-2E371C4A9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CC7E-960C-4DAB-9856-9F9DCE14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790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54F84-28B8-437A-89FA-B4E1D76F3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D4F447-C75B-45EF-B627-1883828159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339A8-A20E-4B3C-8EEE-9FC08F7A7E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B33959-75F7-48AA-9D6F-EBFF29EBF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A797-E82B-4E1D-A03E-EE028AE2E9FC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AE113A-04BC-432F-B00F-253615652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99455C-88B0-475D-A6A6-DC47345E3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CC7E-960C-4DAB-9856-9F9DCE14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60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59E536-4541-4129-B93C-FE1331C88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826262-6F5E-4559-AD8A-F73140AAC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9C19A-1ABA-4B4A-A439-FC82C18DCC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BA797-E82B-4E1D-A03E-EE028AE2E9FC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FFDA9-6DC8-4038-935B-4AD1C55071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2C8AA-8A72-407A-BF34-2D67ABEAA2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1CC7E-960C-4DAB-9856-9F9DCE14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383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ephanieslanier.com|404.988.1795|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EF085B8-A2C0-4A6F-B663-CCC56F3CD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2658F6D6-96E0-421A-96D6-3DF4040085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3CF62545-93A0-4FD5-9B48-48DCA794C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B8AF54-946D-4074-9FBF-911DF7AA61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6356" y="2414308"/>
            <a:ext cx="4086138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Stephanie Lanier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7EDF58-4863-432D-AA83-47915DC10A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74774" y="3535063"/>
            <a:ext cx="3809301" cy="41358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dirty="0"/>
              <a:t>AVP, Channel Marketing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E1DC61-DCCD-439B-B5CB-91D97A42659B}"/>
              </a:ext>
            </a:extLst>
          </p:cNvPr>
          <p:cNvSpPr txBox="1"/>
          <p:nvPr/>
        </p:nvSpPr>
        <p:spPr>
          <a:xfrm>
            <a:off x="2035080" y="6157310"/>
            <a:ext cx="8205354" cy="704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hlinkClick r:id="rId2"/>
              </a:rPr>
              <a:t>www.StephanieSLanier.com </a:t>
            </a:r>
            <a:r>
              <a:rPr lang="en-US" sz="2000" dirty="0"/>
              <a:t>  |404.988.1795| StephanieSLanier@gmail.com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94018A9-8835-41C2-BD02-140BE3EFE0CC}"/>
              </a:ext>
            </a:extLst>
          </p:cNvPr>
          <p:cNvCxnSpPr/>
          <p:nvPr/>
        </p:nvCxnSpPr>
        <p:spPr>
          <a:xfrm>
            <a:off x="3657600" y="3427338"/>
            <a:ext cx="4295163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46470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C3846A5-A498-4C9E-B4DC-13532657D7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35506" y="643467"/>
            <a:ext cx="1128382" cy="847206"/>
            <a:chOff x="8183879" y="1000124"/>
            <a:chExt cx="1562267" cy="1172973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8A845FC1-FE68-40DE-B785-AA0F3DBD6F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83879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C26048ED-7A92-4694-A168-2C6C5C0D6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83979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662A3FAA-D056-4098-8115-EA61EAF06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7645" y="839534"/>
            <a:ext cx="6781601" cy="5652388"/>
          </a:xfrm>
          <a:custGeom>
            <a:avLst/>
            <a:gdLst>
              <a:gd name="connsiteX0" fmla="*/ 2768595 w 4574113"/>
              <a:gd name="connsiteY0" fmla="*/ 2476119 h 3812472"/>
              <a:gd name="connsiteX1" fmla="*/ 3374676 w 4574113"/>
              <a:gd name="connsiteY1" fmla="*/ 2476119 h 3812472"/>
              <a:gd name="connsiteX2" fmla="*/ 3403209 w 4574113"/>
              <a:gd name="connsiteY2" fmla="*/ 2479909 h 3812472"/>
              <a:gd name="connsiteX3" fmla="*/ 3422833 w 4574113"/>
              <a:gd name="connsiteY3" fmla="*/ 2488137 h 3812472"/>
              <a:gd name="connsiteX4" fmla="*/ 3410840 w 4574113"/>
              <a:gd name="connsiteY4" fmla="*/ 2508879 h 3812472"/>
              <a:gd name="connsiteX5" fmla="*/ 2985934 w 4574113"/>
              <a:gd name="connsiteY5" fmla="*/ 3243764 h 3812472"/>
              <a:gd name="connsiteX6" fmla="*/ 2732784 w 4574113"/>
              <a:gd name="connsiteY6" fmla="*/ 3390890 h 3812472"/>
              <a:gd name="connsiteX7" fmla="*/ 2529297 w 4574113"/>
              <a:gd name="connsiteY7" fmla="*/ 3390890 h 3812472"/>
              <a:gd name="connsiteX8" fmla="*/ 2505559 w 4574113"/>
              <a:gd name="connsiteY8" fmla="*/ 3390890 h 3812472"/>
              <a:gd name="connsiteX9" fmla="*/ 2482907 w 4574113"/>
              <a:gd name="connsiteY9" fmla="*/ 3351884 h 3812472"/>
              <a:gd name="connsiteX10" fmla="*/ 2371959 w 4574113"/>
              <a:gd name="connsiteY10" fmla="*/ 3160822 h 3812472"/>
              <a:gd name="connsiteX11" fmla="*/ 2371959 w 4574113"/>
              <a:gd name="connsiteY11" fmla="*/ 3053878 h 3812472"/>
              <a:gd name="connsiteX12" fmla="*/ 2675654 w 4574113"/>
              <a:gd name="connsiteY12" fmla="*/ 2530895 h 3812472"/>
              <a:gd name="connsiteX13" fmla="*/ 2768595 w 4574113"/>
              <a:gd name="connsiteY13" fmla="*/ 2476119 h 3812472"/>
              <a:gd name="connsiteX14" fmla="*/ 3909778 w 4574113"/>
              <a:gd name="connsiteY14" fmla="*/ 676847 h 3812472"/>
              <a:gd name="connsiteX15" fmla="*/ 4305516 w 4574113"/>
              <a:gd name="connsiteY15" fmla="*/ 676847 h 3812472"/>
              <a:gd name="connsiteX16" fmla="*/ 4367056 w 4574113"/>
              <a:gd name="connsiteY16" fmla="*/ 712612 h 3812472"/>
              <a:gd name="connsiteX17" fmla="*/ 4564498 w 4574113"/>
              <a:gd name="connsiteY17" fmla="*/ 1054092 h 3812472"/>
              <a:gd name="connsiteX18" fmla="*/ 4564498 w 4574113"/>
              <a:gd name="connsiteY18" fmla="*/ 1123921 h 3812472"/>
              <a:gd name="connsiteX19" fmla="*/ 4367056 w 4574113"/>
              <a:gd name="connsiteY19" fmla="*/ 1465401 h 3812472"/>
              <a:gd name="connsiteX20" fmla="*/ 4305516 w 4574113"/>
              <a:gd name="connsiteY20" fmla="*/ 1501167 h 3812472"/>
              <a:gd name="connsiteX21" fmla="*/ 3909778 w 4574113"/>
              <a:gd name="connsiteY21" fmla="*/ 1501167 h 3812472"/>
              <a:gd name="connsiteX22" fmla="*/ 3849091 w 4574113"/>
              <a:gd name="connsiteY22" fmla="*/ 1465401 h 3812472"/>
              <a:gd name="connsiteX23" fmla="*/ 3650795 w 4574113"/>
              <a:gd name="connsiteY23" fmla="*/ 1123921 h 3812472"/>
              <a:gd name="connsiteX24" fmla="*/ 3650795 w 4574113"/>
              <a:gd name="connsiteY24" fmla="*/ 1054092 h 3812472"/>
              <a:gd name="connsiteX25" fmla="*/ 3849091 w 4574113"/>
              <a:gd name="connsiteY25" fmla="*/ 712612 h 3812472"/>
              <a:gd name="connsiteX26" fmla="*/ 3909778 w 4574113"/>
              <a:gd name="connsiteY26" fmla="*/ 676847 h 3812472"/>
              <a:gd name="connsiteX27" fmla="*/ 1104892 w 4574113"/>
              <a:gd name="connsiteY27" fmla="*/ 0 h 3812472"/>
              <a:gd name="connsiteX28" fmla="*/ 2732784 w 4574113"/>
              <a:gd name="connsiteY28" fmla="*/ 0 h 3812472"/>
              <a:gd name="connsiteX29" fmla="*/ 2985934 w 4574113"/>
              <a:gd name="connsiteY29" fmla="*/ 147125 h 3812472"/>
              <a:gd name="connsiteX30" fmla="*/ 3798122 w 4574113"/>
              <a:gd name="connsiteY30" fmla="*/ 1551823 h 3812472"/>
              <a:gd name="connsiteX31" fmla="*/ 3798122 w 4574113"/>
              <a:gd name="connsiteY31" fmla="*/ 1839068 h 3812472"/>
              <a:gd name="connsiteX32" fmla="*/ 3496551 w 4574113"/>
              <a:gd name="connsiteY32" fmla="*/ 2360642 h 3812472"/>
              <a:gd name="connsiteX33" fmla="*/ 3471135 w 4574113"/>
              <a:gd name="connsiteY33" fmla="*/ 2404597 h 3812472"/>
              <a:gd name="connsiteX34" fmla="*/ 3472029 w 4574113"/>
              <a:gd name="connsiteY34" fmla="*/ 2404972 h 3812472"/>
              <a:gd name="connsiteX35" fmla="*/ 3516881 w 4574113"/>
              <a:gd name="connsiteY35" fmla="*/ 2450209 h 3812472"/>
              <a:gd name="connsiteX36" fmla="*/ 3857970 w 4574113"/>
              <a:gd name="connsiteY36" fmla="*/ 3040131 h 3812472"/>
              <a:gd name="connsiteX37" fmla="*/ 3857970 w 4574113"/>
              <a:gd name="connsiteY37" fmla="*/ 3160764 h 3812472"/>
              <a:gd name="connsiteX38" fmla="*/ 3516881 w 4574113"/>
              <a:gd name="connsiteY38" fmla="*/ 3750684 h 3812472"/>
              <a:gd name="connsiteX39" fmla="*/ 3410567 w 4574113"/>
              <a:gd name="connsiteY39" fmla="*/ 3812472 h 3812472"/>
              <a:gd name="connsiteX40" fmla="*/ 2726911 w 4574113"/>
              <a:gd name="connsiteY40" fmla="*/ 3812472 h 3812472"/>
              <a:gd name="connsiteX41" fmla="*/ 2622074 w 4574113"/>
              <a:gd name="connsiteY41" fmla="*/ 3750684 h 3812472"/>
              <a:gd name="connsiteX42" fmla="*/ 2438330 w 4574113"/>
              <a:gd name="connsiteY42" fmla="*/ 3434265 h 3812472"/>
              <a:gd name="connsiteX43" fmla="*/ 2417573 w 4574113"/>
              <a:gd name="connsiteY43" fmla="*/ 3398519 h 3812472"/>
              <a:gd name="connsiteX44" fmla="*/ 2433905 w 4574113"/>
              <a:gd name="connsiteY44" fmla="*/ 3398519 h 3812472"/>
              <a:gd name="connsiteX45" fmla="*/ 2511101 w 4574113"/>
              <a:gd name="connsiteY45" fmla="*/ 3398519 h 3812472"/>
              <a:gd name="connsiteX46" fmla="*/ 2544636 w 4574113"/>
              <a:gd name="connsiteY46" fmla="*/ 3456269 h 3812472"/>
              <a:gd name="connsiteX47" fmla="*/ 2672757 w 4574113"/>
              <a:gd name="connsiteY47" fmla="*/ 3676902 h 3812472"/>
              <a:gd name="connsiteX48" fmla="*/ 2765699 w 4574113"/>
              <a:gd name="connsiteY48" fmla="*/ 3731679 h 3812472"/>
              <a:gd name="connsiteX49" fmla="*/ 3371780 w 4574113"/>
              <a:gd name="connsiteY49" fmla="*/ 3731679 h 3812472"/>
              <a:gd name="connsiteX50" fmla="*/ 3466029 w 4574113"/>
              <a:gd name="connsiteY50" fmla="*/ 3676902 h 3812472"/>
              <a:gd name="connsiteX51" fmla="*/ 3768415 w 4574113"/>
              <a:gd name="connsiteY51" fmla="*/ 3153920 h 3812472"/>
              <a:gd name="connsiteX52" fmla="*/ 3768415 w 4574113"/>
              <a:gd name="connsiteY52" fmla="*/ 3046975 h 3812472"/>
              <a:gd name="connsiteX53" fmla="*/ 3466029 w 4574113"/>
              <a:gd name="connsiteY53" fmla="*/ 2523992 h 3812472"/>
              <a:gd name="connsiteX54" fmla="*/ 3426268 w 4574113"/>
              <a:gd name="connsiteY54" fmla="*/ 2483888 h 3812472"/>
              <a:gd name="connsiteX55" fmla="*/ 3421667 w 4574113"/>
              <a:gd name="connsiteY55" fmla="*/ 2481960 h 3812472"/>
              <a:gd name="connsiteX56" fmla="*/ 3446331 w 4574113"/>
              <a:gd name="connsiteY56" fmla="*/ 2439303 h 3812472"/>
              <a:gd name="connsiteX57" fmla="*/ 3464674 w 4574113"/>
              <a:gd name="connsiteY57" fmla="*/ 2407578 h 3812472"/>
              <a:gd name="connsiteX58" fmla="*/ 3445649 w 4574113"/>
              <a:gd name="connsiteY58" fmla="*/ 2399601 h 3812472"/>
              <a:gd name="connsiteX59" fmla="*/ 3413464 w 4574113"/>
              <a:gd name="connsiteY59" fmla="*/ 2395325 h 3812472"/>
              <a:gd name="connsiteX60" fmla="*/ 2729808 w 4574113"/>
              <a:gd name="connsiteY60" fmla="*/ 2395325 h 3812472"/>
              <a:gd name="connsiteX61" fmla="*/ 2624971 w 4574113"/>
              <a:gd name="connsiteY61" fmla="*/ 2457112 h 3812472"/>
              <a:gd name="connsiteX62" fmla="*/ 2282405 w 4574113"/>
              <a:gd name="connsiteY62" fmla="*/ 3047034 h 3812472"/>
              <a:gd name="connsiteX63" fmla="*/ 2282405 w 4574113"/>
              <a:gd name="connsiteY63" fmla="*/ 3167666 h 3812472"/>
              <a:gd name="connsiteX64" fmla="*/ 2395478 w 4574113"/>
              <a:gd name="connsiteY64" fmla="*/ 3362386 h 3812472"/>
              <a:gd name="connsiteX65" fmla="*/ 2412031 w 4574113"/>
              <a:gd name="connsiteY65" fmla="*/ 3390890 h 3812472"/>
              <a:gd name="connsiteX66" fmla="*/ 2335350 w 4574113"/>
              <a:gd name="connsiteY66" fmla="*/ 3390890 h 3812472"/>
              <a:gd name="connsiteX67" fmla="*/ 1104892 w 4574113"/>
              <a:gd name="connsiteY67" fmla="*/ 3390890 h 3812472"/>
              <a:gd name="connsiteX68" fmla="*/ 855258 w 4574113"/>
              <a:gd name="connsiteY68" fmla="*/ 3243764 h 3812472"/>
              <a:gd name="connsiteX69" fmla="*/ 39555 w 4574113"/>
              <a:gd name="connsiteY69" fmla="*/ 1839068 h 3812472"/>
              <a:gd name="connsiteX70" fmla="*/ 39555 w 4574113"/>
              <a:gd name="connsiteY70" fmla="*/ 1551823 h 3812472"/>
              <a:gd name="connsiteX71" fmla="*/ 855258 w 4574113"/>
              <a:gd name="connsiteY71" fmla="*/ 147125 h 3812472"/>
              <a:gd name="connsiteX72" fmla="*/ 1104892 w 4574113"/>
              <a:gd name="connsiteY72" fmla="*/ 0 h 3812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4574113" h="3812472">
                <a:moveTo>
                  <a:pt x="2768595" y="2476119"/>
                </a:moveTo>
                <a:cubicBezTo>
                  <a:pt x="2768595" y="2476119"/>
                  <a:pt x="2768595" y="2476119"/>
                  <a:pt x="3374676" y="2476119"/>
                </a:cubicBezTo>
                <a:cubicBezTo>
                  <a:pt x="3384493" y="2476119"/>
                  <a:pt x="3394066" y="2477423"/>
                  <a:pt x="3403209" y="2479909"/>
                </a:cubicBezTo>
                <a:lnTo>
                  <a:pt x="3422833" y="2488137"/>
                </a:lnTo>
                <a:lnTo>
                  <a:pt x="3410840" y="2508879"/>
                </a:lnTo>
                <a:cubicBezTo>
                  <a:pt x="3302401" y="2696426"/>
                  <a:pt x="3163600" y="2936487"/>
                  <a:pt x="2985934" y="3243764"/>
                </a:cubicBezTo>
                <a:cubicBezTo>
                  <a:pt x="2933195" y="3334842"/>
                  <a:pt x="2838263" y="3390890"/>
                  <a:pt x="2732784" y="3390890"/>
                </a:cubicBezTo>
                <a:cubicBezTo>
                  <a:pt x="2732784" y="3390890"/>
                  <a:pt x="2732784" y="3390890"/>
                  <a:pt x="2529297" y="3390890"/>
                </a:cubicBezTo>
                <a:lnTo>
                  <a:pt x="2505559" y="3390890"/>
                </a:lnTo>
                <a:lnTo>
                  <a:pt x="2482907" y="3351884"/>
                </a:lnTo>
                <a:cubicBezTo>
                  <a:pt x="2451367" y="3297569"/>
                  <a:pt x="2414666" y="3234367"/>
                  <a:pt x="2371959" y="3160822"/>
                </a:cubicBezTo>
                <a:cubicBezTo>
                  <a:pt x="2352324" y="3128217"/>
                  <a:pt x="2352324" y="3086483"/>
                  <a:pt x="2371959" y="3053878"/>
                </a:cubicBezTo>
                <a:cubicBezTo>
                  <a:pt x="2371959" y="3053878"/>
                  <a:pt x="2371959" y="3053878"/>
                  <a:pt x="2675654" y="2530895"/>
                </a:cubicBezTo>
                <a:cubicBezTo>
                  <a:pt x="2693981" y="2496986"/>
                  <a:pt x="2730633" y="2476119"/>
                  <a:pt x="2768595" y="2476119"/>
                </a:cubicBezTo>
                <a:close/>
                <a:moveTo>
                  <a:pt x="3909778" y="676847"/>
                </a:moveTo>
                <a:cubicBezTo>
                  <a:pt x="3909778" y="676847"/>
                  <a:pt x="3909778" y="676847"/>
                  <a:pt x="4305516" y="676847"/>
                </a:cubicBezTo>
                <a:cubicBezTo>
                  <a:pt x="4331158" y="676847"/>
                  <a:pt x="4354235" y="690472"/>
                  <a:pt x="4367056" y="712612"/>
                </a:cubicBezTo>
                <a:cubicBezTo>
                  <a:pt x="4367056" y="712612"/>
                  <a:pt x="4367056" y="712612"/>
                  <a:pt x="4564498" y="1054092"/>
                </a:cubicBezTo>
                <a:cubicBezTo>
                  <a:pt x="4577319" y="1075382"/>
                  <a:pt x="4577319" y="1102632"/>
                  <a:pt x="4564498" y="1123921"/>
                </a:cubicBezTo>
                <a:cubicBezTo>
                  <a:pt x="4564498" y="1123921"/>
                  <a:pt x="4564498" y="1123921"/>
                  <a:pt x="4367056" y="1465401"/>
                </a:cubicBezTo>
                <a:cubicBezTo>
                  <a:pt x="4354235" y="1487542"/>
                  <a:pt x="4331158" y="1501167"/>
                  <a:pt x="4305516" y="1501167"/>
                </a:cubicBezTo>
                <a:cubicBezTo>
                  <a:pt x="4305516" y="1501167"/>
                  <a:pt x="4305516" y="1501167"/>
                  <a:pt x="3909778" y="1501167"/>
                </a:cubicBezTo>
                <a:cubicBezTo>
                  <a:pt x="3884990" y="1501167"/>
                  <a:pt x="3861058" y="1487542"/>
                  <a:pt x="3849091" y="1465401"/>
                </a:cubicBezTo>
                <a:cubicBezTo>
                  <a:pt x="3849091" y="1465401"/>
                  <a:pt x="3849091" y="1465401"/>
                  <a:pt x="3650795" y="1123921"/>
                </a:cubicBezTo>
                <a:cubicBezTo>
                  <a:pt x="3637974" y="1102632"/>
                  <a:pt x="3637974" y="1075382"/>
                  <a:pt x="3650795" y="1054092"/>
                </a:cubicBezTo>
                <a:cubicBezTo>
                  <a:pt x="3650795" y="1054092"/>
                  <a:pt x="3650795" y="1054092"/>
                  <a:pt x="3849091" y="712612"/>
                </a:cubicBezTo>
                <a:cubicBezTo>
                  <a:pt x="3861058" y="690472"/>
                  <a:pt x="3884990" y="676847"/>
                  <a:pt x="3909778" y="676847"/>
                </a:cubicBezTo>
                <a:close/>
                <a:moveTo>
                  <a:pt x="1104892" y="0"/>
                </a:moveTo>
                <a:cubicBezTo>
                  <a:pt x="1104892" y="0"/>
                  <a:pt x="1104892" y="0"/>
                  <a:pt x="2732784" y="0"/>
                </a:cubicBezTo>
                <a:cubicBezTo>
                  <a:pt x="2838263" y="0"/>
                  <a:pt x="2933195" y="56047"/>
                  <a:pt x="2985934" y="147125"/>
                </a:cubicBezTo>
                <a:cubicBezTo>
                  <a:pt x="2985934" y="147125"/>
                  <a:pt x="2985934" y="147125"/>
                  <a:pt x="3798122" y="1551823"/>
                </a:cubicBezTo>
                <a:cubicBezTo>
                  <a:pt x="3850862" y="1639397"/>
                  <a:pt x="3850862" y="1751493"/>
                  <a:pt x="3798122" y="1839068"/>
                </a:cubicBezTo>
                <a:cubicBezTo>
                  <a:pt x="3798122" y="1839068"/>
                  <a:pt x="3798122" y="1839068"/>
                  <a:pt x="3496551" y="2360642"/>
                </a:cubicBezTo>
                <a:lnTo>
                  <a:pt x="3471135" y="2404597"/>
                </a:lnTo>
                <a:lnTo>
                  <a:pt x="3472029" y="2404972"/>
                </a:lnTo>
                <a:cubicBezTo>
                  <a:pt x="3490302" y="2415638"/>
                  <a:pt x="3505806" y="2431084"/>
                  <a:pt x="3516881" y="2450209"/>
                </a:cubicBezTo>
                <a:cubicBezTo>
                  <a:pt x="3516881" y="2450209"/>
                  <a:pt x="3516881" y="2450209"/>
                  <a:pt x="3857970" y="3040131"/>
                </a:cubicBezTo>
                <a:cubicBezTo>
                  <a:pt x="3880120" y="3076909"/>
                  <a:pt x="3880120" y="3123985"/>
                  <a:pt x="3857970" y="3160764"/>
                </a:cubicBezTo>
                <a:cubicBezTo>
                  <a:pt x="3857970" y="3160764"/>
                  <a:pt x="3857970" y="3160764"/>
                  <a:pt x="3516881" y="3750684"/>
                </a:cubicBezTo>
                <a:cubicBezTo>
                  <a:pt x="3494732" y="3788933"/>
                  <a:pt x="3454864" y="3812472"/>
                  <a:pt x="3410567" y="3812472"/>
                </a:cubicBezTo>
                <a:cubicBezTo>
                  <a:pt x="3410567" y="3812472"/>
                  <a:pt x="3410567" y="3812472"/>
                  <a:pt x="2726911" y="3812472"/>
                </a:cubicBezTo>
                <a:cubicBezTo>
                  <a:pt x="2684090" y="3812472"/>
                  <a:pt x="2642747" y="3788933"/>
                  <a:pt x="2622074" y="3750684"/>
                </a:cubicBezTo>
                <a:cubicBezTo>
                  <a:pt x="2622074" y="3750684"/>
                  <a:pt x="2622074" y="3750684"/>
                  <a:pt x="2438330" y="3434265"/>
                </a:cubicBezTo>
                <a:lnTo>
                  <a:pt x="2417573" y="3398519"/>
                </a:lnTo>
                <a:lnTo>
                  <a:pt x="2433905" y="3398519"/>
                </a:lnTo>
                <a:lnTo>
                  <a:pt x="2511101" y="3398519"/>
                </a:lnTo>
                <a:lnTo>
                  <a:pt x="2544636" y="3456269"/>
                </a:lnTo>
                <a:cubicBezTo>
                  <a:pt x="2672757" y="3676902"/>
                  <a:pt x="2672757" y="3676902"/>
                  <a:pt x="2672757" y="3676902"/>
                </a:cubicBezTo>
                <a:cubicBezTo>
                  <a:pt x="2691084" y="3710811"/>
                  <a:pt x="2727737" y="3731679"/>
                  <a:pt x="2765699" y="3731679"/>
                </a:cubicBezTo>
                <a:cubicBezTo>
                  <a:pt x="3371780" y="3731679"/>
                  <a:pt x="3371780" y="3731679"/>
                  <a:pt x="3371780" y="3731679"/>
                </a:cubicBezTo>
                <a:cubicBezTo>
                  <a:pt x="3411050" y="3731679"/>
                  <a:pt x="3446394" y="3710811"/>
                  <a:pt x="3466029" y="3676902"/>
                </a:cubicBezTo>
                <a:cubicBezTo>
                  <a:pt x="3768415" y="3153920"/>
                  <a:pt x="3768415" y="3153920"/>
                  <a:pt x="3768415" y="3153920"/>
                </a:cubicBezTo>
                <a:cubicBezTo>
                  <a:pt x="3788051" y="3121314"/>
                  <a:pt x="3788051" y="3079580"/>
                  <a:pt x="3768415" y="3046975"/>
                </a:cubicBezTo>
                <a:cubicBezTo>
                  <a:pt x="3466029" y="2523992"/>
                  <a:pt x="3466029" y="2523992"/>
                  <a:pt x="3466029" y="2523992"/>
                </a:cubicBezTo>
                <a:cubicBezTo>
                  <a:pt x="3456211" y="2507037"/>
                  <a:pt x="3442467" y="2493343"/>
                  <a:pt x="3426268" y="2483888"/>
                </a:cubicBezTo>
                <a:lnTo>
                  <a:pt x="3421667" y="2481960"/>
                </a:lnTo>
                <a:lnTo>
                  <a:pt x="3446331" y="2439303"/>
                </a:lnTo>
                <a:lnTo>
                  <a:pt x="3464674" y="2407578"/>
                </a:lnTo>
                <a:lnTo>
                  <a:pt x="3445649" y="2399601"/>
                </a:lnTo>
                <a:cubicBezTo>
                  <a:pt x="3435335" y="2396796"/>
                  <a:pt x="3424538" y="2395325"/>
                  <a:pt x="3413464" y="2395325"/>
                </a:cubicBezTo>
                <a:cubicBezTo>
                  <a:pt x="2729808" y="2395325"/>
                  <a:pt x="2729808" y="2395325"/>
                  <a:pt x="2729808" y="2395325"/>
                </a:cubicBezTo>
                <a:cubicBezTo>
                  <a:pt x="2686987" y="2395325"/>
                  <a:pt x="2645644" y="2418863"/>
                  <a:pt x="2624971" y="2457112"/>
                </a:cubicBezTo>
                <a:cubicBezTo>
                  <a:pt x="2282405" y="3047034"/>
                  <a:pt x="2282405" y="3047034"/>
                  <a:pt x="2282405" y="3047034"/>
                </a:cubicBezTo>
                <a:cubicBezTo>
                  <a:pt x="2260256" y="3083811"/>
                  <a:pt x="2260256" y="3130887"/>
                  <a:pt x="2282405" y="3167666"/>
                </a:cubicBezTo>
                <a:cubicBezTo>
                  <a:pt x="2325225" y="3241406"/>
                  <a:pt x="2362693" y="3305929"/>
                  <a:pt x="2395478" y="3362386"/>
                </a:cubicBezTo>
                <a:lnTo>
                  <a:pt x="2412031" y="3390890"/>
                </a:lnTo>
                <a:lnTo>
                  <a:pt x="2335350" y="3390890"/>
                </a:lnTo>
                <a:cubicBezTo>
                  <a:pt x="2096889" y="3390890"/>
                  <a:pt x="1715352" y="3390890"/>
                  <a:pt x="1104892" y="3390890"/>
                </a:cubicBezTo>
                <a:cubicBezTo>
                  <a:pt x="1002929" y="3390890"/>
                  <a:pt x="904482" y="3334842"/>
                  <a:pt x="855258" y="3243764"/>
                </a:cubicBezTo>
                <a:cubicBezTo>
                  <a:pt x="855258" y="3243764"/>
                  <a:pt x="855258" y="3243764"/>
                  <a:pt x="39555" y="1839068"/>
                </a:cubicBezTo>
                <a:cubicBezTo>
                  <a:pt x="-13185" y="1751493"/>
                  <a:pt x="-13185" y="1639397"/>
                  <a:pt x="39555" y="1551823"/>
                </a:cubicBezTo>
                <a:cubicBezTo>
                  <a:pt x="39555" y="1551823"/>
                  <a:pt x="39555" y="1551823"/>
                  <a:pt x="855258" y="147125"/>
                </a:cubicBezTo>
                <a:cubicBezTo>
                  <a:pt x="904482" y="56047"/>
                  <a:pt x="1002929" y="0"/>
                  <a:pt x="1104892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8BA5E3D-9396-4A80-9EA3-7B9AE31D2C4E}"/>
              </a:ext>
            </a:extLst>
          </p:cNvPr>
          <p:cNvSpPr/>
          <p:nvPr/>
        </p:nvSpPr>
        <p:spPr>
          <a:xfrm>
            <a:off x="1472171" y="1753299"/>
            <a:ext cx="6186978" cy="939567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C684EC4-2DC3-4C14-9F98-C975BBFC918E}"/>
              </a:ext>
            </a:extLst>
          </p:cNvPr>
          <p:cNvSpPr/>
          <p:nvPr/>
        </p:nvSpPr>
        <p:spPr>
          <a:xfrm>
            <a:off x="1472171" y="2903872"/>
            <a:ext cx="6186978" cy="939567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95D47C98-909E-4B17-B6DC-3755FC98CFF4}"/>
              </a:ext>
            </a:extLst>
          </p:cNvPr>
          <p:cNvSpPr/>
          <p:nvPr/>
        </p:nvSpPr>
        <p:spPr>
          <a:xfrm>
            <a:off x="1472171" y="4165135"/>
            <a:ext cx="6186978" cy="939567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57170-2AB3-478F-AB3F-31D5EBB24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3396" y="2097486"/>
            <a:ext cx="5789806" cy="59538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chemeClr val="bg1"/>
                </a:solidFill>
              </a:rPr>
              <a:t>Enhancing the end-to-end customer journeys for improved acquisition, engagement and retention on lifecycle campaigns</a:t>
            </a: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9E8FE2-06F1-484A-BACE-48CD25043734}"/>
              </a:ext>
            </a:extLst>
          </p:cNvPr>
          <p:cNvSpPr txBox="1"/>
          <p:nvPr/>
        </p:nvSpPr>
        <p:spPr>
          <a:xfrm>
            <a:off x="1613396" y="3037053"/>
            <a:ext cx="5886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Driving profitability and product enhancements and efficiencies to improve Omni-channel marketing solutions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8A96801-53CF-41E7-8BF5-09FB42383593}"/>
              </a:ext>
            </a:extLst>
          </p:cNvPr>
          <p:cNvSpPr txBox="1"/>
          <p:nvPr/>
        </p:nvSpPr>
        <p:spPr>
          <a:xfrm>
            <a:off x="1795246" y="4276967"/>
            <a:ext cx="58303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Streamlining cross-Functional collaboration and partnership with Agile Project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949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E5D58-C764-49E4-B17E-236F6A669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60" y="1412488"/>
            <a:ext cx="3857991" cy="436384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400" dirty="0">
                <a:solidFill>
                  <a:schemeClr val="bg1"/>
                </a:solidFill>
              </a:rPr>
              <a:t>Enhancing execution of end-to-end customer journeys and continuously improving lifecycle campaigns</a:t>
            </a:r>
            <a:endParaRPr lang="en-US" sz="34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F6598-EBED-4E5E-8B26-1FB977222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6374" y="1531108"/>
            <a:ext cx="3556172" cy="4450242"/>
          </a:xfrm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0" indent="0">
              <a:buNone/>
            </a:pPr>
            <a:endParaRPr lang="en-US" sz="2000" dirty="0"/>
          </a:p>
          <a:p>
            <a:r>
              <a:rPr lang="en-US" sz="2500" dirty="0"/>
              <a:t>Led the integration of 4 separate CRM’s into one, including combining data stacks</a:t>
            </a:r>
          </a:p>
          <a:p>
            <a:r>
              <a:rPr lang="en-US" sz="2500" dirty="0"/>
              <a:t>Established cardholder journey campaigns from </a:t>
            </a:r>
            <a:br>
              <a:rPr lang="en-US" sz="2500" dirty="0"/>
            </a:br>
            <a:r>
              <a:rPr lang="en-US" sz="2500" dirty="0"/>
              <a:t>e-</a:t>
            </a:r>
            <a:r>
              <a:rPr lang="en-US" sz="2500" dirty="0" err="1"/>
              <a:t>quickscreen</a:t>
            </a:r>
            <a:r>
              <a:rPr lang="en-US" sz="2500" dirty="0"/>
              <a:t> efforts to grow cardholder revenue</a:t>
            </a:r>
          </a:p>
          <a:p>
            <a:r>
              <a:rPr lang="en-US" sz="2500" dirty="0"/>
              <a:t>Drove CRM capabilities to connect SMS &amp; paid social messaging into journey workflows for enhanced customer touchpoints</a:t>
            </a:r>
          </a:p>
          <a:p>
            <a:r>
              <a:rPr lang="en-US" sz="2500" dirty="0"/>
              <a:t>Drove Personalization across campaign with use of data analysis and Hyper Segmentation</a:t>
            </a:r>
          </a:p>
          <a:p>
            <a:r>
              <a:rPr lang="en-US" sz="2500" dirty="0"/>
              <a:t>Designed behavioral triggers and full marketing automation process to increase revenue and retention </a:t>
            </a:r>
          </a:p>
          <a:p>
            <a:r>
              <a:rPr lang="en-US" sz="2500" dirty="0"/>
              <a:t>Implemented improvement tactics to shorten paths to conversion across channels in the customer journey</a:t>
            </a:r>
          </a:p>
          <a:p>
            <a:r>
              <a:rPr lang="en-US" sz="2500" dirty="0"/>
              <a:t>Multichannel campaign execution across 4 brands in collaboration with external agency </a:t>
            </a:r>
          </a:p>
          <a:p>
            <a:r>
              <a:rPr lang="en-US" sz="2500" dirty="0"/>
              <a:t>Worked with Channel and Client teams to implement email best practices for enhanced cardholder conversion</a:t>
            </a:r>
          </a:p>
          <a:p>
            <a:r>
              <a:rPr lang="en-US" sz="2500" dirty="0"/>
              <a:t>PLCC campaign execution with Ballard Designs for enhanced cardholder registration</a:t>
            </a:r>
          </a:p>
          <a:p>
            <a:endParaRPr lang="en-US" sz="25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lvl="1"/>
            <a:endParaRPr lang="en-US" sz="1200" dirty="0"/>
          </a:p>
          <a:p>
            <a:pPr lvl="1"/>
            <a:endParaRPr lang="en-US" sz="12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1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DA5ABC-78F2-45E7-8A25-5AD24C50B908}"/>
              </a:ext>
            </a:extLst>
          </p:cNvPr>
          <p:cNvSpPr txBox="1">
            <a:spLocks/>
          </p:cNvSpPr>
          <p:nvPr/>
        </p:nvSpPr>
        <p:spPr>
          <a:xfrm>
            <a:off x="7867149" y="1659450"/>
            <a:ext cx="4120713" cy="4363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1200" dirty="0"/>
              <a:t>Use skills in end-to-end marketing to develop strategic email channel execution plan based on campaign goals</a:t>
            </a:r>
          </a:p>
          <a:p>
            <a:pPr lvl="1"/>
            <a:r>
              <a:rPr lang="en-US" sz="1200" dirty="0"/>
              <a:t>Designed brand identity campaigns for audience growth on social and email channels</a:t>
            </a:r>
          </a:p>
          <a:p>
            <a:pPr lvl="1"/>
            <a:r>
              <a:rPr lang="en-US" sz="1200" dirty="0"/>
              <a:t>Implemented marketing automation efforts across email, SMS and social channels</a:t>
            </a:r>
          </a:p>
          <a:p>
            <a:pPr lvl="1"/>
            <a:r>
              <a:rPr lang="en-US" sz="1200" dirty="0"/>
              <a:t>Established separate project workflows in </a:t>
            </a:r>
            <a:r>
              <a:rPr lang="en-US" sz="1200" dirty="0" err="1"/>
              <a:t>Airtable</a:t>
            </a:r>
            <a:r>
              <a:rPr lang="en-US" sz="1200" dirty="0"/>
              <a:t> for each brand by channel</a:t>
            </a:r>
          </a:p>
          <a:p>
            <a:pPr lvl="1"/>
            <a:r>
              <a:rPr lang="en-US" sz="1200" dirty="0"/>
              <a:t>Established marketing personas and lead scoring for enhanced personalization and targeted message in lifecycle campaigns</a:t>
            </a:r>
          </a:p>
          <a:p>
            <a:pPr lvl="1"/>
            <a:r>
              <a:rPr lang="en-US" sz="1200" dirty="0"/>
              <a:t>Use dynamic content in social and email campaign utilizing Moveable ink for better customer conversion</a:t>
            </a:r>
          </a:p>
          <a:p>
            <a:pPr lvl="1"/>
            <a:r>
              <a:rPr lang="en-US" sz="1200" dirty="0"/>
              <a:t>Executed the strategic digital marketing strategy across 4 brands simultaneously</a:t>
            </a:r>
          </a:p>
          <a:p>
            <a:pPr lvl="2"/>
            <a:r>
              <a:rPr lang="en-US" sz="1000" dirty="0"/>
              <a:t>Understanding of multi-channel timelines</a:t>
            </a:r>
          </a:p>
          <a:p>
            <a:pPr lvl="1"/>
            <a:endParaRPr lang="en-US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922E83-EC2A-4256-99A7-7DCCA1E47447}"/>
              </a:ext>
            </a:extLst>
          </p:cNvPr>
          <p:cNvSpPr txBox="1"/>
          <p:nvPr/>
        </p:nvSpPr>
        <p:spPr>
          <a:xfrm>
            <a:off x="8267198" y="1101987"/>
            <a:ext cx="24307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u="sng" dirty="0"/>
              <a:t>Specialist Opportunity</a:t>
            </a:r>
            <a:r>
              <a:rPr lang="en-US" dirty="0"/>
              <a:t>:</a:t>
            </a:r>
            <a:endParaRPr lang="en-US" sz="1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4A0BDC-A355-4EE1-A04A-1192EBA58B50}"/>
              </a:ext>
            </a:extLst>
          </p:cNvPr>
          <p:cNvSpPr txBox="1"/>
          <p:nvPr/>
        </p:nvSpPr>
        <p:spPr>
          <a:xfrm>
            <a:off x="4196376" y="1101987"/>
            <a:ext cx="24307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u="sng" dirty="0"/>
              <a:t>Experience: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11479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E5D58-C764-49E4-B17E-236F6A669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5" y="1224793"/>
            <a:ext cx="3584259" cy="4689446"/>
          </a:xfrm>
          <a:ln>
            <a:noFill/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Driving profitability and product enhancements and efficiencies to improve  </a:t>
            </a:r>
            <a:b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Omni-channel</a:t>
            </a:r>
            <a:b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marketing 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F6598-EBED-4E5E-8B26-1FB977222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2834" y="1471319"/>
            <a:ext cx="3777367" cy="4786868"/>
          </a:xfrm>
        </p:spPr>
        <p:txBody>
          <a:bodyPr vert="horz" lIns="91440" tIns="45720" rIns="91440" bIns="45720" rtlCol="0">
            <a:normAutofit/>
          </a:bodyPr>
          <a:lstStyle/>
          <a:p>
            <a:pPr marL="457200" lvl="1" indent="0">
              <a:buNone/>
            </a:pPr>
            <a:endParaRPr lang="en-US" sz="1200" dirty="0"/>
          </a:p>
          <a:p>
            <a:r>
              <a:rPr lang="en-US" sz="1400" dirty="0"/>
              <a:t>Partnered with IT Teams to design product roadmap for improvements to product offerings and new capabilities </a:t>
            </a:r>
          </a:p>
          <a:p>
            <a:r>
              <a:rPr lang="en-US" sz="1400" dirty="0"/>
              <a:t>Turned a non-profitable revenue channel to fully profitable through product improvements and growth marketing strategies</a:t>
            </a:r>
          </a:p>
          <a:p>
            <a:r>
              <a:rPr lang="en-US" sz="1400" dirty="0"/>
              <a:t>Redefined product roadmap for CRM and Subscription teams for enhanced usability connecting the customer experience across 4 brands</a:t>
            </a:r>
          </a:p>
          <a:p>
            <a:r>
              <a:rPr lang="en-US" sz="1400" dirty="0"/>
              <a:t>Worked with merchant and product teams to develop certifications for products to enhance credibility for B2B business</a:t>
            </a:r>
          </a:p>
          <a:p>
            <a:r>
              <a:rPr lang="en-US" sz="1400" dirty="0"/>
              <a:t>Developed solutions and structural guidelines for email teams across Cornerstone Brands to operate with enhanced focus on deliverability and inbox placement</a:t>
            </a:r>
          </a:p>
          <a:p>
            <a:pPr lvl="1"/>
            <a:endParaRPr lang="en-US" sz="12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1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DA5ABC-78F2-45E7-8A25-5AD24C50B908}"/>
              </a:ext>
            </a:extLst>
          </p:cNvPr>
          <p:cNvSpPr txBox="1">
            <a:spLocks/>
          </p:cNvSpPr>
          <p:nvPr/>
        </p:nvSpPr>
        <p:spPr>
          <a:xfrm>
            <a:off x="8418048" y="1622214"/>
            <a:ext cx="3611762" cy="4363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Improve cross team collaboration planning and implementation process for new content strategy</a:t>
            </a:r>
          </a:p>
          <a:p>
            <a:r>
              <a:rPr lang="en-US" sz="1400" dirty="0"/>
              <a:t>Enhanced B2B product offerings by identifying key needs of the business</a:t>
            </a:r>
          </a:p>
          <a:p>
            <a:r>
              <a:rPr lang="en-US" sz="1400" dirty="0"/>
              <a:t>Define the needs of email channel program for ensuring compliance with new privacy and data laws</a:t>
            </a:r>
          </a:p>
          <a:p>
            <a:r>
              <a:rPr lang="en-US" sz="1400" dirty="0"/>
              <a:t>Worked with multiple teams to determine how digital marketing could focus on gaining retail store traffic, and  PLCC activation</a:t>
            </a:r>
          </a:p>
          <a:p>
            <a:r>
              <a:rPr lang="en-US" sz="1400" dirty="0"/>
              <a:t>Research and learn about the reference table set-up on GAP retail card to engage other channel managers about a new build process</a:t>
            </a:r>
          </a:p>
          <a:p>
            <a:endParaRPr lang="en-US" sz="1600" dirty="0"/>
          </a:p>
          <a:p>
            <a:endParaRPr lang="en-US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24CD6B-A068-4214-9320-CD4695056F1C}"/>
              </a:ext>
            </a:extLst>
          </p:cNvPr>
          <p:cNvSpPr txBox="1"/>
          <p:nvPr/>
        </p:nvSpPr>
        <p:spPr>
          <a:xfrm>
            <a:off x="4196376" y="1101987"/>
            <a:ext cx="24307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u="sng" dirty="0"/>
              <a:t>Experience:</a:t>
            </a:r>
            <a:endParaRPr lang="en-US" sz="1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676AE8-0E26-4767-A40F-40865017F58F}"/>
              </a:ext>
            </a:extLst>
          </p:cNvPr>
          <p:cNvSpPr txBox="1"/>
          <p:nvPr/>
        </p:nvSpPr>
        <p:spPr>
          <a:xfrm>
            <a:off x="8267198" y="1101987"/>
            <a:ext cx="24307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u="sng" dirty="0"/>
              <a:t>Specialist Opportunity</a:t>
            </a:r>
            <a:r>
              <a:rPr lang="en-US" dirty="0"/>
              <a:t>: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22442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E5D58-C764-49E4-B17E-236F6A669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2488"/>
            <a:ext cx="2899189" cy="436384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Streamlining cross-Functional collaboration and partnership with Agile Project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F6598-EBED-4E5E-8B26-1FB977222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0855" y="1412489"/>
            <a:ext cx="3427283" cy="4363844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r>
              <a:rPr lang="en-US" sz="1400" dirty="0"/>
              <a:t>Collaborated with cross functional teams in Workfront to ensure all campaign assets and components were in line with project goals and legal approvals for timely execution</a:t>
            </a:r>
          </a:p>
          <a:p>
            <a:r>
              <a:rPr lang="en-US" sz="1400" dirty="0"/>
              <a:t>Star Harmony &amp; Zeta user and CRM expert; worked to understand new avenue and capabilities across Retail and Dual Card clients</a:t>
            </a:r>
          </a:p>
          <a:p>
            <a:r>
              <a:rPr lang="en-US" sz="1400" dirty="0"/>
              <a:t>Establish client communication cycles to communicate KPI’s on program performance</a:t>
            </a:r>
          </a:p>
          <a:p>
            <a:r>
              <a:rPr lang="en-US" sz="1400" dirty="0"/>
              <a:t>Design project workflow for migrating 4 databases into 1 marketing technology stack.</a:t>
            </a:r>
          </a:p>
          <a:p>
            <a:r>
              <a:rPr lang="en-US" sz="1400" dirty="0"/>
              <a:t>Partner with data, content and creative teams to establish project management workflows for asset creation </a:t>
            </a:r>
          </a:p>
          <a:p>
            <a:r>
              <a:rPr lang="en-US" sz="1400" dirty="0"/>
              <a:t>Develop UTM, Tracking and source code guide at Ballard Designs for CANSPAM Compliance, and data security</a:t>
            </a:r>
          </a:p>
          <a:p>
            <a:pPr lvl="1"/>
            <a:r>
              <a:rPr lang="en-US" sz="1400" dirty="0"/>
              <a:t>Served as committee chair of email marketers for leading our data security efforts across sister brands of Cornerstone brands</a:t>
            </a:r>
          </a:p>
          <a:p>
            <a:endParaRPr lang="en-US" sz="2000" dirty="0"/>
          </a:p>
          <a:p>
            <a:endParaRPr lang="en-US" sz="20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1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DA5ABC-78F2-45E7-8A25-5AD24C50B908}"/>
              </a:ext>
            </a:extLst>
          </p:cNvPr>
          <p:cNvSpPr txBox="1">
            <a:spLocks/>
          </p:cNvSpPr>
          <p:nvPr/>
        </p:nvSpPr>
        <p:spPr>
          <a:xfrm>
            <a:off x="8451605" y="1471319"/>
            <a:ext cx="3197701" cy="43638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00" dirty="0"/>
              <a:t>Partner with cross functional teams: COPS, Client, Agency, Vendors, etc. to drive data, HTML and asset delivery efficiencies</a:t>
            </a:r>
          </a:p>
          <a:p>
            <a:r>
              <a:rPr lang="en-US" sz="1300" dirty="0"/>
              <a:t>Established project workflows in </a:t>
            </a:r>
            <a:r>
              <a:rPr lang="en-US" sz="1300" dirty="0" err="1"/>
              <a:t>Airtable</a:t>
            </a:r>
            <a:r>
              <a:rPr lang="en-US" sz="1300" dirty="0"/>
              <a:t> for each brand by channel with documentation</a:t>
            </a:r>
          </a:p>
          <a:p>
            <a:pPr lvl="1"/>
            <a:r>
              <a:rPr lang="en-US" sz="1300" dirty="0"/>
              <a:t>Share with team &amp; key stakeholders to encourage a strategic mindset</a:t>
            </a:r>
          </a:p>
          <a:p>
            <a:r>
              <a:rPr lang="en-US" sz="1300" dirty="0"/>
              <a:t>Partner with other channel managers on tactics for approaching strategic conversation with a client</a:t>
            </a:r>
          </a:p>
          <a:p>
            <a:r>
              <a:rPr lang="en-US" sz="1300" dirty="0"/>
              <a:t>Improve cross team collaboration planning and implementation process for improved content strategy</a:t>
            </a:r>
          </a:p>
          <a:p>
            <a:r>
              <a:rPr lang="en-US" sz="1300" dirty="0"/>
              <a:t>Establish process for data security and redundancy as well as timing database updates to customer profiles</a:t>
            </a:r>
          </a:p>
          <a:p>
            <a:pPr lvl="1"/>
            <a:r>
              <a:rPr lang="en-US" sz="900" dirty="0"/>
              <a:t>Provided full documented process and written dataflows to IT teams for consistency and to maintain knowledge standards</a:t>
            </a:r>
          </a:p>
          <a:p>
            <a:pPr lvl="1"/>
            <a:endParaRPr lang="en-US" sz="2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6AA11B-F3ED-4607-A3F0-E389D6EFA013}"/>
              </a:ext>
            </a:extLst>
          </p:cNvPr>
          <p:cNvSpPr txBox="1"/>
          <p:nvPr/>
        </p:nvSpPr>
        <p:spPr>
          <a:xfrm>
            <a:off x="4196376" y="1101987"/>
            <a:ext cx="24307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u="sng" dirty="0"/>
              <a:t>Experience:</a:t>
            </a:r>
            <a:endParaRPr lang="en-US" sz="1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ABF63F-C37E-4FBA-9445-9E821ECA04A1}"/>
              </a:ext>
            </a:extLst>
          </p:cNvPr>
          <p:cNvSpPr txBox="1"/>
          <p:nvPr/>
        </p:nvSpPr>
        <p:spPr>
          <a:xfrm>
            <a:off x="8267198" y="1101987"/>
            <a:ext cx="24307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u="sng" dirty="0"/>
              <a:t>Specialist Opportunity</a:t>
            </a:r>
            <a:r>
              <a:rPr lang="en-US" dirty="0"/>
              <a:t>: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92731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715</Words>
  <Application>Microsoft Office PowerPoint</Application>
  <PresentationFormat>Widescreen</PresentationFormat>
  <Paragraphs>62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Stephanie Lanier</vt:lpstr>
      <vt:lpstr>PowerPoint Presentation</vt:lpstr>
      <vt:lpstr>Enhancing execution of end-to-end customer journeys and continuously improving lifecycle campaigns</vt:lpstr>
      <vt:lpstr>Driving profitability and product enhancements and efficiencies to improve   Omni-channel marketing solutions</vt:lpstr>
      <vt:lpstr>Streamlining cross-Functional collaboration and partnership with Agile Project Management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Stephanie Lanier</dc:title>
  <dc:creator>Patrick Lanier</dc:creator>
  <cp:lastModifiedBy>Patrick Lanier</cp:lastModifiedBy>
  <cp:revision>21</cp:revision>
  <dcterms:created xsi:type="dcterms:W3CDTF">2021-01-14T15:59:22Z</dcterms:created>
  <dcterms:modified xsi:type="dcterms:W3CDTF">2026-02-12T23:05:44Z</dcterms:modified>
</cp:coreProperties>
</file>